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3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08788" cy="9940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1">
          <p15:clr>
            <a:srgbClr val="A4A3A4"/>
          </p15:clr>
        </p15:guide>
        <p15:guide id="4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ysia Hawkins" initials="MH" lastIdx="8" clrIdx="0"/>
  <p:cmAuthor id="1" name="Issie Ford" initials="IF" lastIdx="1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F4F"/>
    <a:srgbClr val="EEEBF5"/>
    <a:srgbClr val="D3CBE5"/>
    <a:srgbClr val="F7FDFF"/>
    <a:srgbClr val="0D0D0D"/>
    <a:srgbClr val="FFFFFF"/>
    <a:srgbClr val="385D8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5" autoAdjust="0"/>
    <p:restoredTop sz="94660"/>
  </p:normalViewPr>
  <p:slideViewPr>
    <p:cSldViewPr>
      <p:cViewPr>
        <p:scale>
          <a:sx n="111" d="100"/>
          <a:sy n="111" d="100"/>
        </p:scale>
        <p:origin x="1171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10" d="100"/>
          <a:sy n="110" d="100"/>
        </p:scale>
        <p:origin x="-1410" y="2826"/>
      </p:cViewPr>
      <p:guideLst>
        <p:guide orient="horz" pos="2880"/>
        <p:guide orient="horz" pos="3131"/>
        <p:guide pos="216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418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dirty="0"/>
              <a:t>© www.teachitenglish.co.uk 2019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04185"/>
            <a:ext cx="2950475" cy="49877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54C848BF-FE2C-43B7-AF54-CA29A5C48E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7671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6B212-3B64-437C-A035-C83D2C57CC4D}" type="datetimeFigureOut">
              <a:rPr lang="en-GB" smtClean="0"/>
              <a:t>25/03/2019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1FB14-8516-4D8B-A9B5-022C03980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364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568952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 b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079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06477" y="206477"/>
            <a:ext cx="8731046" cy="6430297"/>
          </a:xfrm>
          <a:prstGeom prst="rect">
            <a:avLst/>
          </a:prstGeom>
          <a:solidFill>
            <a:srgbClr val="D3CB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2" name="Rectangle 1"/>
          <p:cNvSpPr/>
          <p:nvPr userDrawn="1"/>
        </p:nvSpPr>
        <p:spPr>
          <a:xfrm>
            <a:off x="206477" y="6093296"/>
            <a:ext cx="8731046" cy="543478"/>
          </a:xfrm>
          <a:prstGeom prst="rect">
            <a:avLst/>
          </a:prstGeom>
          <a:solidFill>
            <a:srgbClr val="0D1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356491" y="6315780"/>
            <a:ext cx="13885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Oxford </a:t>
            </a:r>
            <a:r>
              <a:rPr lang="en-US" sz="9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University 2019</a:t>
            </a:r>
            <a:endParaRPr lang="en-US" sz="9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811" y="6093296"/>
            <a:ext cx="1886712" cy="5394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683" y="6123420"/>
            <a:ext cx="1152128" cy="46708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 flipV="1">
            <a:off x="7164288" y="6187889"/>
            <a:ext cx="0" cy="33745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pi.org.uk/wp-content/uploads/2018/04/Educational-Disadvantage-England-EPI-IOE.pdf" TargetMode="External"/><Relationship Id="rId7" Type="http://schemas.openxmlformats.org/officeDocument/2006/relationships/hyperlink" Target="http://www.suttontrust.com/research-paper/low-income-early-cognitive-development-u-k/" TargetMode="External"/><Relationship Id="rId2" Type="http://schemas.openxmlformats.org/officeDocument/2006/relationships/hyperlink" Target="http://www.gov.uk/government/speeches/education-secretary-sets-vision-for-boosting-social-mobilit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dn.oxfordowl.co.uk/2017/04/21/10/51/51/265/bp_osi_buildingoutstanding.pdf" TargetMode="External"/><Relationship Id="rId5" Type="http://schemas.openxmlformats.org/officeDocument/2006/relationships/hyperlink" Target="http://fdslive.oup.com/www.oup.com/oxed/Oxford-Language-Report.PDF?region=uk" TargetMode="External"/><Relationship Id="rId4" Type="http://schemas.openxmlformats.org/officeDocument/2006/relationships/hyperlink" Target="http://www.eif.org.uk/report/language-as-a-child-wellbeing-indicato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836712"/>
            <a:ext cx="8280920" cy="2088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800" spc="-1" dirty="0">
                <a:solidFill>
                  <a:srgbClr val="0D1F4F"/>
                </a:solidFill>
                <a:latin typeface="+mj-lt"/>
              </a:rPr>
              <a:t>Closing the word gap: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3429000"/>
            <a:ext cx="58857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spc="-1" dirty="0">
                <a:solidFill>
                  <a:srgbClr val="0D1F4F"/>
                </a:solidFill>
                <a:latin typeface="+mj-lt"/>
              </a:rPr>
              <a:t>a whole-school approach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340768"/>
            <a:ext cx="8460000" cy="3701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Education Secretary Damian Hinds recently shared his concerns about the ‘persistent scandal’ of children starting school unable to communicate in full sentences or read simple words: </a:t>
            </a: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‘Because when you’re behind from the start you rarely catch up, because, of course, your peers don’t wait, the gap just widens and this has a huge impact on social mobility.’</a:t>
            </a: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Government data indicates that 28% of four- and five-year-olds do not meet expected communication and literacy levels by the end of reception. (DfE, 2018)</a:t>
            </a:r>
          </a:p>
          <a:p>
            <a:r>
              <a:rPr lang="en-GB" sz="24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</a:t>
            </a:r>
          </a:p>
          <a:p>
            <a:endParaRPr lang="en-GB" sz="105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Why closing the word gap matters</a:t>
            </a:r>
          </a:p>
        </p:txBody>
      </p:sp>
    </p:spTree>
    <p:extLst>
      <p:ext uri="{BB962C8B-B14F-4D97-AF65-F5344CB8AC3E}">
        <p14:creationId xmlns:p14="http://schemas.microsoft.com/office/powerpoint/2010/main" val="12386663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2000" y="1844824"/>
            <a:ext cx="8441528" cy="3735711"/>
          </a:xfrm>
          <a:prstGeom prst="rect">
            <a:avLst/>
          </a:prstGeom>
          <a:solidFill>
            <a:srgbClr val="EEE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Myriad Pro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152" y="2132856"/>
            <a:ext cx="81904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‘This collective mission around vocabulary really isn’t so difficult. And the rewards are significant. Because when we talk of closing the word gap, we … mean welcoming a child into a world of new ideas, insights and emotions … That empowerment that comes through vocabulary should be the </a:t>
            </a:r>
            <a:r>
              <a:rPr lang="en-GB" sz="24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birthright</a:t>
            </a:r>
            <a:r>
              <a:rPr lang="en-GB" sz="24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of every child, whatever their background.’ Geoff Barton (OUP, 2018)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Why closing the word gap matters</a:t>
            </a:r>
          </a:p>
        </p:txBody>
      </p:sp>
    </p:spTree>
    <p:extLst>
      <p:ext uri="{BB962C8B-B14F-4D97-AF65-F5344CB8AC3E}">
        <p14:creationId xmlns:p14="http://schemas.microsoft.com/office/powerpoint/2010/main" val="4397282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000" y="1925538"/>
            <a:ext cx="8460000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Use context to deepen understanding:</a:t>
            </a:r>
          </a:p>
          <a:p>
            <a:endParaRPr lang="en-GB" sz="7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Be playful with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Introduce a range of meaningful contexts to deepen students’ understanding of significant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Use word clues to unpick meaning.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Break words into parts.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Model how to use dictionaries and thesauruses.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Explore affective vocabulary so students can express emotions.</a:t>
            </a:r>
          </a:p>
        </p:txBody>
      </p:sp>
    </p:spTree>
    <p:extLst>
      <p:ext uri="{BB962C8B-B14F-4D97-AF65-F5344CB8AC3E}">
        <p14:creationId xmlns:p14="http://schemas.microsoft.com/office/powerpoint/2010/main" val="1640995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908720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800" spc="-1" dirty="0">
              <a:solidFill>
                <a:srgbClr val="0D1F4F"/>
              </a:solidFill>
              <a:latin typeface="Museo Slab 700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000" y="1925538"/>
            <a:ext cx="84600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Explore word structures and actively engage with words:</a:t>
            </a:r>
          </a:p>
          <a:p>
            <a:endParaRPr lang="en-GB" sz="7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Identify words within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Explore prefixes and suffixes to understand how words are put together.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Play word games.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</p:spTree>
    <p:extLst>
      <p:ext uri="{BB962C8B-B14F-4D97-AF65-F5344CB8AC3E}">
        <p14:creationId xmlns:p14="http://schemas.microsoft.com/office/powerpoint/2010/main" val="39846582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925538"/>
            <a:ext cx="846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Encourage reading for pleasure: </a:t>
            </a:r>
          </a:p>
          <a:p>
            <a:endParaRPr lang="en-GB" sz="20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A lack of time spent reading for pleasure is believed to be a root cause of the word gap by 93% of primary teachers and 95% of secondary teachers. </a:t>
            </a:r>
          </a:p>
          <a:p>
            <a:endParaRPr lang="en-GB" sz="20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‘Pupils who do well in school generally read a lot both in and out of school.’ Dr Ian Thompson and Nicole Dingwall (OUP, 2018)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</p:spTree>
    <p:extLst>
      <p:ext uri="{BB962C8B-B14F-4D97-AF65-F5344CB8AC3E}">
        <p14:creationId xmlns:p14="http://schemas.microsoft.com/office/powerpoint/2010/main" val="30199361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925538"/>
            <a:ext cx="8460000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Encourage reading for pleasure: </a:t>
            </a:r>
          </a:p>
          <a:p>
            <a:endParaRPr lang="en-GB" sz="700" b="1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Engage parents in your reading culture – celebrate reading.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Train staff to become reading advocates.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Develop the reading environment, and invest in libraries, book areas, and displays.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Use a wide range of reading materials and texts.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j-lt"/>
                <a:cs typeface="Myriad Arabic" pitchFamily="50" charset="-78"/>
              </a:rPr>
              <a:t>Build time for students to read in school. (Oxford School Improvement, 2017)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D1F4F"/>
              </a:solidFill>
              <a:latin typeface="+mj-lt"/>
              <a:cs typeface="Myriad Arabic" pitchFamily="50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</p:spTree>
    <p:extLst>
      <p:ext uri="{BB962C8B-B14F-4D97-AF65-F5344CB8AC3E}">
        <p14:creationId xmlns:p14="http://schemas.microsoft.com/office/powerpoint/2010/main" val="32940523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000" y="1925538"/>
            <a:ext cx="8460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Teach through reading:</a:t>
            </a:r>
          </a:p>
          <a:p>
            <a:endParaRPr lang="en-GB" sz="7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Introduce and spend time exploring challenging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Give weaker readers additional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Increase students’ opportunities for individual reading.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Read in volume in class.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Read aloud, clearly and expressively. </a:t>
            </a:r>
          </a:p>
        </p:txBody>
      </p:sp>
    </p:spTree>
    <p:extLst>
      <p:ext uri="{BB962C8B-B14F-4D97-AF65-F5344CB8AC3E}">
        <p14:creationId xmlns:p14="http://schemas.microsoft.com/office/powerpoint/2010/main" val="20419967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925538"/>
            <a:ext cx="8460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Teach subject-specific vocabulary explicitly: </a:t>
            </a:r>
          </a:p>
          <a:p>
            <a:endParaRPr lang="en-GB" sz="700" b="1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Celebrate original and active ways to learn words.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Create, share, and display vocabulary lists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and word maps.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Use a range of different texts in the classroom.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Work together to understand new words.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Collaborate on class writing activities.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</p:spTree>
    <p:extLst>
      <p:ext uri="{BB962C8B-B14F-4D97-AF65-F5344CB8AC3E}">
        <p14:creationId xmlns:p14="http://schemas.microsoft.com/office/powerpoint/2010/main" val="27220282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925538"/>
            <a:ext cx="8460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Classroom talk: </a:t>
            </a:r>
          </a:p>
          <a:p>
            <a:endParaRPr lang="en-GB" sz="700" b="1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Use rich vocabulary.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Model and scaffold precise use of words.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Expect students to answer in full sentences.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Structure and scale questions, moving from low- to high-demand.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Explore different tiers of vocabulary to challenge students.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62068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can we do to close the word gap? </a:t>
            </a:r>
          </a:p>
          <a:p>
            <a:r>
              <a:rPr lang="en-GB" sz="2800" spc="-1" dirty="0">
                <a:solidFill>
                  <a:srgbClr val="0D1F4F"/>
                </a:solidFill>
                <a:latin typeface="+mj-lt"/>
              </a:rPr>
              <a:t>Whole-school strategies </a:t>
            </a:r>
          </a:p>
        </p:txBody>
      </p:sp>
    </p:spTree>
    <p:extLst>
      <p:ext uri="{BB962C8B-B14F-4D97-AF65-F5344CB8AC3E}">
        <p14:creationId xmlns:p14="http://schemas.microsoft.com/office/powerpoint/2010/main" val="22449095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196752"/>
            <a:ext cx="84600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Hinds, D. (2018) ‘Education Secretary sets vision for boosting social mobility’. Department for Education. </a:t>
            </a:r>
          </a:p>
          <a:p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  <a:hlinkClick r:id="rId2"/>
              </a:rPr>
              <a:t>www.gov.uk/government/speeches/education-secretary-sets-vision-for-boosting-social-mobility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r>
              <a:rPr lang="en-GB" sz="12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Jerrim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, J., </a:t>
            </a:r>
            <a:r>
              <a:rPr lang="en-GB" sz="12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Greany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, T., &amp; </a:t>
            </a:r>
            <a:r>
              <a:rPr lang="en-GB" sz="12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Perera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, N. (2018) 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Educational disadvantage: How does England compare?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Education Policy Institute &amp; UCL Institute of Education.   </a:t>
            </a:r>
          </a:p>
          <a:p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  <a:hlinkClick r:id="rId3"/>
              </a:rPr>
              <a:t>https://epi.org.uk/wp-content/uploads/2018/04/Educational-Disadvantage-England-EPI-IOE.pdf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Law, J., Charlton, J., &amp; </a:t>
            </a:r>
            <a:r>
              <a:rPr lang="en-GB" sz="12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Asmussen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, K. (2017) 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Language as a child wellbeing indicator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.  Early Intervention Foundation. </a:t>
            </a:r>
          </a:p>
          <a:p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  <a:hlinkClick r:id="rId4"/>
              </a:rPr>
              <a:t>www.eif.org.uk/report/language-as-a-child-wellbeing-indicator/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lvl="0"/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Oxford University Press (2018) 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Why Closing the Word Gap Matters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. 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lvl="0"/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  <a:hlinkClick r:id="rId5"/>
              </a:rPr>
              <a:t>http://fdslive.oup.com/www.oup.com/oxed/Oxford-Language-Report.PDF?region=uk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lvl="0"/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lvl="0"/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Oxford School Improvement (2017) 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Building an Outstanding Reading School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.</a:t>
            </a:r>
            <a:endParaRPr lang="en-GB" sz="1200" i="1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lvl="0"/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  <a:hlinkClick r:id="rId6"/>
              </a:rPr>
              <a:t>https://cdn.oxfordowl.co.uk/2017/04/21/10/51/51/265/bp_osi_buildingoutstanding.pdf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r>
              <a:rPr lang="en-GB" sz="12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Waldfogel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, J. &amp; </a:t>
            </a:r>
            <a:r>
              <a:rPr lang="en-GB" sz="1200" dirty="0" err="1">
                <a:solidFill>
                  <a:srgbClr val="0D1F4F"/>
                </a:solidFill>
                <a:latin typeface="+mn-lt"/>
                <a:cs typeface="Myriad Arabic" pitchFamily="50" charset="-78"/>
              </a:rPr>
              <a:t>Washbrook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, E. (2010) 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Low income and early cognitive development in the U.K. 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The</a:t>
            </a:r>
            <a:r>
              <a:rPr lang="en-GB" sz="1200" i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</a:t>
            </a:r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Sutton Trust. </a:t>
            </a:r>
          </a:p>
          <a:p>
            <a:r>
              <a:rPr lang="en-GB" sz="1200" dirty="0">
                <a:solidFill>
                  <a:srgbClr val="0D1F4F"/>
                </a:solidFill>
                <a:latin typeface="+mn-lt"/>
                <a:cs typeface="Myriad Arabic" pitchFamily="50" charset="-78"/>
                <a:hlinkClick r:id="rId7"/>
              </a:rPr>
              <a:t>www.suttontrust.com/research-paper/low-income-early-cognitive-development-u-k/</a:t>
            </a:r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600" i="1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1600" b="1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260648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Reference list</a:t>
            </a:r>
            <a:r>
              <a:rPr lang="en-GB" sz="3600" spc="-1" dirty="0">
                <a:solidFill>
                  <a:srgbClr val="0D1F4F"/>
                </a:solidFill>
                <a:latin typeface="Museo Slab 700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55239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we know about vocabulary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000" y="1618922"/>
            <a:ext cx="8460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Language opens doors. It unlocks the world of reading and the imagination, and the excitement of writing. </a:t>
            </a: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It builds the capacity to explore new subjects. </a:t>
            </a:r>
          </a:p>
          <a:p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It releases our potential to learn and grow as an individual.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In schools, it underpins progress and impacts on attainment.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Throughout school, it affects self-esteem and behaviour, and plays a huge role in a child’s future life chances. </a:t>
            </a:r>
          </a:p>
          <a:p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Poor vocabulary – the word gap – leaves too many children seriously limited in their enjoyment of school and success beyond. (Harley, OUP, 2018)</a:t>
            </a:r>
          </a:p>
        </p:txBody>
      </p:sp>
    </p:spTree>
    <p:extLst>
      <p:ext uri="{BB962C8B-B14F-4D97-AF65-F5344CB8AC3E}">
        <p14:creationId xmlns:p14="http://schemas.microsoft.com/office/powerpoint/2010/main" val="16640649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618922"/>
            <a:ext cx="846000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OUP’s research found that the word gap represents a 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significant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and 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widespread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challenge to both primary and secondary schools. Teachers surveyed believe the word gap is already 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large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and 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increasing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:</a:t>
            </a: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Primary respondents believe that 49% of year 1 children have a limited vocabulary that affects their learning.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Secondary respondents believe that 43% of year 7 children have a limited vocabulary that affects their learning. (OUP, 2018)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Teachers’ perceptions: a widening word gap</a:t>
            </a:r>
          </a:p>
        </p:txBody>
      </p:sp>
    </p:spTree>
    <p:extLst>
      <p:ext uri="{BB962C8B-B14F-4D97-AF65-F5344CB8AC3E}">
        <p14:creationId xmlns:p14="http://schemas.microsoft.com/office/powerpoint/2010/main" val="22041966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Teachers’ perceptions: the academic impact of the word gap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000" y="1925538"/>
            <a:ext cx="8460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Primary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teachers noted that the word gap has a significant impact on a child’s academic progress and contributes to:</a:t>
            </a: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children having weaker comprehension skills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children making slower than expected progress in reading and writing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children finding it very or extremely challenging to read national test papers. (OUP, 2018)</a:t>
            </a:r>
          </a:p>
        </p:txBody>
      </p:sp>
    </p:spTree>
    <p:extLst>
      <p:ext uri="{BB962C8B-B14F-4D97-AF65-F5344CB8AC3E}">
        <p14:creationId xmlns:p14="http://schemas.microsoft.com/office/powerpoint/2010/main" val="14561179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925538"/>
            <a:ext cx="8460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Secondary 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teachers identified that a low vocabulary affects students’ achievement and progress throughout secondary school, and that: </a:t>
            </a:r>
          </a:p>
          <a:p>
            <a:endParaRPr lang="en-GB" sz="12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students have difficulty working independently and following what is going on in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students make slower than expected progress in English and in other subjects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students achieve worse results in national tests. (OUP, 2018)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692696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Teachers’ perceptions: the academic impact of the word gap </a:t>
            </a:r>
          </a:p>
        </p:txBody>
      </p:sp>
    </p:spTree>
    <p:extLst>
      <p:ext uri="{BB962C8B-B14F-4D97-AF65-F5344CB8AC3E}">
        <p14:creationId xmlns:p14="http://schemas.microsoft.com/office/powerpoint/2010/main" val="409503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555333"/>
            <a:ext cx="8460000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OUP’s research also found that teachers believe that the word gap affects students’  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wider life chances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and contributes to: </a:t>
            </a: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lower self-esteem and poorer behaviour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difficulty making friends, joining in activities, and expressing feelings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worse school attendance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difficulty getting work after leaving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students being less likely to stay in education. (OUP, 2018)</a:t>
            </a: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The wider impact of a word gap</a:t>
            </a:r>
          </a:p>
        </p:txBody>
      </p:sp>
    </p:spTree>
    <p:extLst>
      <p:ext uri="{BB962C8B-B14F-4D97-AF65-F5344CB8AC3E}">
        <p14:creationId xmlns:p14="http://schemas.microsoft.com/office/powerpoint/2010/main" val="26455084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555333"/>
            <a:ext cx="8460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Wider research also suggests that children with early language difficulties are:</a:t>
            </a: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more likely to have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reading difficulties 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in adult life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more likely to experience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 mental health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more likely to be </a:t>
            </a:r>
            <a:r>
              <a:rPr lang="en-GB" sz="2000" b="1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unemployed</a:t>
            </a: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. (EIF, 2017)</a:t>
            </a:r>
          </a:p>
          <a:p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The wider impact of a word gap</a:t>
            </a:r>
          </a:p>
        </p:txBody>
      </p:sp>
    </p:spTree>
    <p:extLst>
      <p:ext uri="{BB962C8B-B14F-4D97-AF65-F5344CB8AC3E}">
        <p14:creationId xmlns:p14="http://schemas.microsoft.com/office/powerpoint/2010/main" val="6401788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000" y="1340768"/>
            <a:ext cx="8460000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Research has identified a link between income and vocabulary development. At the age of five, vocabulary test scores for low-income children were nearly a year behind those of more affluent children. (The Sutton Trust, 2010)</a:t>
            </a:r>
          </a:p>
          <a:p>
            <a:endParaRPr lang="en-GB" sz="9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New analysis of the OECD’s PISA results shows that disadvantaged students in England are performing less well than in other developed countries such as Canada and Denmark. (EPI &amp; UCL IOE, 2018)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D1F4F"/>
              </a:solidFill>
              <a:latin typeface="+mn-lt"/>
              <a:cs typeface="Myriad Arabic" pitchFamily="50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The wider impact of a word gap</a:t>
            </a:r>
          </a:p>
        </p:txBody>
      </p:sp>
    </p:spTree>
    <p:extLst>
      <p:ext uri="{BB962C8B-B14F-4D97-AF65-F5344CB8AC3E}">
        <p14:creationId xmlns:p14="http://schemas.microsoft.com/office/powerpoint/2010/main" val="26190352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000" y="2141562"/>
            <a:ext cx="8441528" cy="3159646"/>
          </a:xfrm>
          <a:prstGeom prst="rect">
            <a:avLst/>
          </a:prstGeom>
          <a:solidFill>
            <a:srgbClr val="EEE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Rectangle 4"/>
          <p:cNvSpPr/>
          <p:nvPr/>
        </p:nvSpPr>
        <p:spPr>
          <a:xfrm>
            <a:off x="467544" y="2348880"/>
            <a:ext cx="81904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D1F4F"/>
                </a:solidFill>
                <a:latin typeface="+mn-lt"/>
                <a:cs typeface="Myriad Arabic" pitchFamily="50" charset="-78"/>
              </a:rPr>
              <a:t>‘Language variation in children is complex and difficult to attribute to a single cause. Regardless of the causes, low levels of vocabulary set limits on literacy, understanding, learning the curriculum and can create a downward spiral of poor language which begins to affect all aspects of life.’ Kate Nation (OUP, 2018)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404664"/>
            <a:ext cx="846000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pc="-1" dirty="0">
                <a:solidFill>
                  <a:srgbClr val="0D1F4F"/>
                </a:solidFill>
                <a:latin typeface="+mj-lt"/>
              </a:rPr>
              <a:t>What we know about vocabulary </a:t>
            </a:r>
          </a:p>
        </p:txBody>
      </p:sp>
    </p:spTree>
    <p:extLst>
      <p:ext uri="{BB962C8B-B14F-4D97-AF65-F5344CB8AC3E}">
        <p14:creationId xmlns:p14="http://schemas.microsoft.com/office/powerpoint/2010/main" val="4234275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gli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English</Template>
  <TotalTime>586</TotalTime>
  <Words>1348</Words>
  <Application>Microsoft Office PowerPoint</Application>
  <PresentationFormat>On-screen Show (4:3)</PresentationFormat>
  <Paragraphs>174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English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Bailey</dc:creator>
  <cp:lastModifiedBy>Kate Lee</cp:lastModifiedBy>
  <cp:revision>59</cp:revision>
  <cp:lastPrinted>2019-03-11T14:23:07Z</cp:lastPrinted>
  <dcterms:created xsi:type="dcterms:W3CDTF">2019-02-13T11:39:46Z</dcterms:created>
  <dcterms:modified xsi:type="dcterms:W3CDTF">2019-03-25T15:36:58Z</dcterms:modified>
</cp:coreProperties>
</file>